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72" r:id="rId11"/>
    <p:sldId id="273" r:id="rId12"/>
    <p:sldId id="270" r:id="rId13"/>
    <p:sldId id="271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54E4D-3918-4AE8-9145-95CCEADD8C1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9CE37-8188-4FF3-8476-0ED4A39E97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060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6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865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71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48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9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00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748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001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54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56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30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8E404-A527-4676-905A-C68840F74CC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FA19B-A862-475A-B203-D4E2E282A8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50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bitesize/secondary" TargetMode="External"/><Relationship Id="rId7" Type="http://schemas.openxmlformats.org/officeDocument/2006/relationships/hyperlink" Target="http://www.nationalnumeracy.org.u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rich.maths.org/" TargetMode="External"/><Relationship Id="rId5" Type="http://schemas.openxmlformats.org/officeDocument/2006/relationships/hyperlink" Target="http://www.corbettmaths.com/" TargetMode="External"/><Relationship Id="rId4" Type="http://schemas.openxmlformats.org/officeDocument/2006/relationships/hyperlink" Target="http://www.mathsworkout.co.uk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6722" y="378822"/>
            <a:ext cx="74197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Boclair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Academy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Family Learning Event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  <a:r>
              <a:rPr kumimoji="0" lang="en-GB" sz="32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September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Supporting Numeracy at Home</a:t>
            </a:r>
          </a:p>
        </p:txBody>
      </p:sp>
      <p:pic>
        <p:nvPicPr>
          <p:cNvPr id="11" name="Picture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56" y="606507"/>
            <a:ext cx="1849347" cy="1606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425" y="606507"/>
            <a:ext cx="1849347" cy="1606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Numeracy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158" y="2625626"/>
            <a:ext cx="6302829" cy="350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20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elcome Cartoon Vector Art, Icons, and Graphics for Free Downlo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653" y="3369307"/>
            <a:ext cx="6520347" cy="330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Supporting Numeracy at Home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536665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Mr D. Muir</a:t>
            </a:r>
          </a:p>
          <a:p>
            <a:pPr marL="0" indent="0">
              <a:buNone/>
            </a:pPr>
            <a:r>
              <a:rPr lang="en-GB" dirty="0" smtClean="0"/>
              <a:t>Principal Teacher of Numeracy</a:t>
            </a:r>
          </a:p>
          <a:p>
            <a:pPr marL="0" indent="0">
              <a:buNone/>
            </a:pPr>
            <a:r>
              <a:rPr lang="en-GB" dirty="0" smtClean="0"/>
              <a:t>Teacher of Mathematics</a:t>
            </a:r>
          </a:p>
          <a:p>
            <a:pPr marL="0" indent="0">
              <a:buNone/>
            </a:pPr>
            <a:r>
              <a:rPr lang="en-GB" dirty="0" smtClean="0"/>
              <a:t>dmuir@boclair.e-dunbarton.sch.uk</a:t>
            </a:r>
            <a:endParaRPr lang="en-GB" dirty="0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187126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is numeracy?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9597571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Numeracy is the ability to understand and use maths in daily life; at home, work or school. Numeracy does not involve complex mathematical skills, it means being confident at using basic mathematical skills in real life situations. </a:t>
            </a:r>
          </a:p>
        </p:txBody>
      </p:sp>
      <p:pic>
        <p:nvPicPr>
          <p:cNvPr id="9222" name="Picture 6" descr="Literacy and Numeracy – Sf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523" y="3289754"/>
            <a:ext cx="2721277" cy="288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10393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Why is numeracy important?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Improving key numeracy skills enables learners to:</a:t>
            </a:r>
          </a:p>
          <a:p>
            <a:r>
              <a:rPr lang="en-GB" dirty="0" smtClean="0"/>
              <a:t>develop </a:t>
            </a:r>
            <a:r>
              <a:rPr lang="en-GB" dirty="0"/>
              <a:t>essential skills which will allow learners to fully participate in society </a:t>
            </a:r>
            <a:endParaRPr lang="en-GB" dirty="0" smtClean="0"/>
          </a:p>
          <a:p>
            <a:r>
              <a:rPr lang="en-GB" dirty="0"/>
              <a:t>understand that successful independent living requires financial awareness, effective money management, using schedules and other related </a:t>
            </a:r>
            <a:r>
              <a:rPr lang="en-GB" dirty="0" smtClean="0"/>
              <a:t>skills</a:t>
            </a:r>
          </a:p>
          <a:p>
            <a:r>
              <a:rPr lang="en-GB" dirty="0"/>
              <a:t>interpret numerical information appropriately and use it to draw conclusions, assess risk, make reasoned evaluations and informed decisions </a:t>
            </a: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395697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Why is numeracy important? (cont.)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Improving key numeracy skills enables learners to:</a:t>
            </a:r>
          </a:p>
          <a:p>
            <a:r>
              <a:rPr lang="en-GB" dirty="0"/>
              <a:t>apply skills and understanding creatively and logically to solve problems, within a variety of contexts </a:t>
            </a:r>
            <a:endParaRPr lang="en-GB" dirty="0" smtClean="0"/>
          </a:p>
          <a:p>
            <a:r>
              <a:rPr lang="en-GB" dirty="0"/>
              <a:t>appreciate how the imaginative and effective use of technologies can enhance the development of skills and concepts </a:t>
            </a:r>
            <a:endParaRPr lang="en-GB" dirty="0" smtClean="0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321204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What are key numeracy skills?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Key skills in numeracy include:</a:t>
            </a:r>
          </a:p>
          <a:p>
            <a:r>
              <a:rPr lang="en-GB" dirty="0" smtClean="0"/>
              <a:t>essential </a:t>
            </a:r>
            <a:r>
              <a:rPr lang="en-GB" dirty="0"/>
              <a:t>arithmetic skills such as addition, subtraction, multiplication and division </a:t>
            </a:r>
            <a:endParaRPr lang="en-GB" dirty="0" smtClean="0"/>
          </a:p>
          <a:p>
            <a:r>
              <a:rPr lang="en-GB" dirty="0" smtClean="0"/>
              <a:t>working </a:t>
            </a:r>
            <a:r>
              <a:rPr lang="en-GB" dirty="0"/>
              <a:t>with fractions, decimals and percentages </a:t>
            </a:r>
            <a:endParaRPr lang="en-GB" dirty="0" smtClean="0"/>
          </a:p>
          <a:p>
            <a:r>
              <a:rPr lang="en-GB" dirty="0" smtClean="0"/>
              <a:t>calculating </a:t>
            </a:r>
            <a:r>
              <a:rPr lang="en-GB" dirty="0"/>
              <a:t>and using measurements </a:t>
            </a:r>
            <a:endParaRPr lang="en-GB" dirty="0" smtClean="0"/>
          </a:p>
          <a:p>
            <a:r>
              <a:rPr lang="en-GB" dirty="0" smtClean="0"/>
              <a:t>working </a:t>
            </a:r>
            <a:r>
              <a:rPr lang="en-GB" dirty="0"/>
              <a:t>with ratios and being able to convert between units </a:t>
            </a:r>
            <a:endParaRPr lang="en-GB" dirty="0" smtClean="0"/>
          </a:p>
          <a:p>
            <a:r>
              <a:rPr lang="en-GB" dirty="0" smtClean="0"/>
              <a:t>interpreting </a:t>
            </a:r>
            <a:r>
              <a:rPr lang="en-GB" dirty="0"/>
              <a:t>data, charts and diagrams </a:t>
            </a:r>
            <a:endParaRPr lang="en-GB" dirty="0" smtClean="0"/>
          </a:p>
          <a:p>
            <a:r>
              <a:rPr lang="en-GB" dirty="0" smtClean="0"/>
              <a:t>solving </a:t>
            </a:r>
            <a:r>
              <a:rPr lang="en-GB" dirty="0"/>
              <a:t>problems</a:t>
            </a:r>
            <a:endParaRPr lang="en-GB" dirty="0" smtClean="0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53428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How can you help at home?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To improve numeracy skills at home:</a:t>
            </a:r>
          </a:p>
          <a:p>
            <a:r>
              <a:rPr lang="en-GB" dirty="0" smtClean="0"/>
              <a:t>encourage </a:t>
            </a:r>
            <a:r>
              <a:rPr lang="en-GB" dirty="0"/>
              <a:t>a positive mind-set when it comes to using numeracy </a:t>
            </a:r>
            <a:r>
              <a:rPr lang="en-GB" dirty="0" smtClean="0"/>
              <a:t>skills</a:t>
            </a:r>
          </a:p>
          <a:p>
            <a:r>
              <a:rPr lang="en-GB" dirty="0" smtClean="0"/>
              <a:t>encourage </a:t>
            </a:r>
            <a:r>
              <a:rPr lang="en-GB" dirty="0"/>
              <a:t>young people to take an active part in shopping and </a:t>
            </a:r>
            <a:r>
              <a:rPr lang="en-GB" dirty="0" smtClean="0"/>
              <a:t>budgeting</a:t>
            </a:r>
          </a:p>
          <a:p>
            <a:r>
              <a:rPr lang="en-GB" dirty="0" smtClean="0"/>
              <a:t>discuss </a:t>
            </a:r>
            <a:r>
              <a:rPr lang="en-GB" dirty="0"/>
              <a:t>measurements and proportions when cooking and using recipes </a:t>
            </a:r>
            <a:endParaRPr lang="en-GB" dirty="0" smtClean="0"/>
          </a:p>
          <a:p>
            <a:r>
              <a:rPr lang="en-GB" dirty="0" smtClean="0"/>
              <a:t>encourage </a:t>
            </a:r>
            <a:r>
              <a:rPr lang="en-GB" dirty="0"/>
              <a:t>young people to take more control of their time </a:t>
            </a:r>
            <a:r>
              <a:rPr lang="en-GB" dirty="0" smtClean="0"/>
              <a:t>management</a:t>
            </a: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187953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How can you help at home? (cont.)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To improve numeracy skills at home:</a:t>
            </a:r>
          </a:p>
          <a:p>
            <a:r>
              <a:rPr lang="en-GB" dirty="0" smtClean="0"/>
              <a:t>discuss </a:t>
            </a:r>
            <a:r>
              <a:rPr lang="en-GB" dirty="0"/>
              <a:t>distances and score keeping during sports and </a:t>
            </a:r>
            <a:r>
              <a:rPr lang="en-GB" dirty="0" smtClean="0"/>
              <a:t>games</a:t>
            </a:r>
          </a:p>
          <a:p>
            <a:r>
              <a:rPr lang="en-GB" dirty="0"/>
              <a:t>w</a:t>
            </a:r>
            <a:r>
              <a:rPr lang="en-GB" dirty="0" smtClean="0"/>
              <a:t>ork out sale discounts using percentages either online or in shops</a:t>
            </a:r>
          </a:p>
          <a:p>
            <a:r>
              <a:rPr lang="en-GB" dirty="0"/>
              <a:t>allow young people to take measurements and calculate dimensions when carrying out DIY </a:t>
            </a:r>
            <a:r>
              <a:rPr lang="en-GB" dirty="0" smtClean="0"/>
              <a:t>tasks</a:t>
            </a:r>
          </a:p>
          <a:p>
            <a:r>
              <a:rPr lang="en-GB" dirty="0" smtClean="0"/>
              <a:t>play </a:t>
            </a:r>
            <a:r>
              <a:rPr lang="en-GB" dirty="0"/>
              <a:t>games and use interactive resources to improve numeracy </a:t>
            </a:r>
            <a:r>
              <a:rPr lang="en-GB" dirty="0" smtClean="0"/>
              <a:t>skills</a:t>
            </a:r>
          </a:p>
          <a:p>
            <a:r>
              <a:rPr lang="en-GB" dirty="0" smtClean="0"/>
              <a:t>make </a:t>
            </a:r>
            <a:r>
              <a:rPr lang="en-GB" dirty="0"/>
              <a:t>use of the </a:t>
            </a:r>
            <a:r>
              <a:rPr lang="en-GB" dirty="0" err="1"/>
              <a:t>Boclair</a:t>
            </a:r>
            <a:r>
              <a:rPr lang="en-GB" dirty="0"/>
              <a:t> Academy </a:t>
            </a:r>
            <a:r>
              <a:rPr lang="en-GB" dirty="0" smtClean="0"/>
              <a:t>Numeracy Booklet  </a:t>
            </a: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254287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err="1" smtClean="0"/>
              <a:t>Boclair</a:t>
            </a:r>
            <a:r>
              <a:rPr lang="en-GB" sz="4000" dirty="0" smtClean="0"/>
              <a:t> Academy Numeracy Booklet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Boclair</a:t>
            </a:r>
            <a:r>
              <a:rPr lang="en-GB" dirty="0" smtClean="0"/>
              <a:t> Academy Numeracy Booklet is available to download on         the school website with paper copies available from the Mathematics department if required</a:t>
            </a:r>
          </a:p>
          <a:p>
            <a:r>
              <a:rPr lang="en-GB" dirty="0" smtClean="0"/>
              <a:t>The aim of the booklet is to assist young people using numeracy skills across all areas of school and at home</a:t>
            </a:r>
          </a:p>
          <a:p>
            <a:r>
              <a:rPr lang="en-GB" dirty="0" smtClean="0"/>
              <a:t>The booklet is designed to embed consistent language and methods between all school departments and at home</a:t>
            </a:r>
          </a:p>
          <a:p>
            <a:r>
              <a:rPr lang="en-GB" dirty="0" smtClean="0"/>
              <a:t>It is filled with information, examples and ideas to help improve numeracy skills </a:t>
            </a:r>
          </a:p>
          <a:p>
            <a:r>
              <a:rPr lang="en-GB" dirty="0" smtClean="0"/>
              <a:t>It will be updated throughout the year to include further examples of using numeracy skills in other subject areas and outside of school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127613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Online Resources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The following websites are useful for improving numeracy skills:</a:t>
            </a:r>
          </a:p>
          <a:p>
            <a:r>
              <a:rPr lang="en-GB" dirty="0" smtClean="0">
                <a:hlinkClick r:id="rId3"/>
              </a:rPr>
              <a:t>www.bbc.co.uk/bitesize/secondary</a:t>
            </a:r>
            <a:r>
              <a:rPr lang="en-GB" dirty="0" smtClean="0"/>
              <a:t>  </a:t>
            </a:r>
            <a:endParaRPr lang="en-GB" dirty="0"/>
          </a:p>
          <a:p>
            <a:pPr lvl="1"/>
            <a:r>
              <a:rPr lang="en-GB" dirty="0" smtClean="0"/>
              <a:t>Choose level 3 and 4 mathematics content</a:t>
            </a:r>
            <a:endParaRPr lang="en-GB" dirty="0"/>
          </a:p>
          <a:p>
            <a:pPr marL="228600" lvl="1">
              <a:lnSpc>
                <a:spcPct val="100000"/>
              </a:lnSpc>
              <a:spcBef>
                <a:spcPts val="1000"/>
              </a:spcBef>
            </a:pPr>
            <a:r>
              <a:rPr lang="en-GB" sz="2800" dirty="0" smtClean="0">
                <a:hlinkClick r:id="rId4"/>
              </a:rPr>
              <a:t>www.mathsworkout.co.uk</a:t>
            </a:r>
            <a:endParaRPr lang="en-GB" sz="2800" dirty="0" smtClean="0"/>
          </a:p>
          <a:p>
            <a:pPr marL="685800" lvl="2">
              <a:lnSpc>
                <a:spcPct val="100000"/>
              </a:lnSpc>
              <a:spcBef>
                <a:spcPts val="1000"/>
              </a:spcBef>
            </a:pPr>
            <a:r>
              <a:rPr lang="en-GB" dirty="0" smtClean="0"/>
              <a:t>Interactive resources</a:t>
            </a:r>
          </a:p>
          <a:p>
            <a:pPr marL="685800" lvl="2">
              <a:lnSpc>
                <a:spcPct val="100000"/>
              </a:lnSpc>
              <a:spcBef>
                <a:spcPts val="1000"/>
              </a:spcBef>
            </a:pPr>
            <a:r>
              <a:rPr lang="en-GB" dirty="0" smtClean="0"/>
              <a:t>Username: </a:t>
            </a:r>
            <a:r>
              <a:rPr lang="en-GB" dirty="0" err="1" smtClean="0"/>
              <a:t>Boclair</a:t>
            </a:r>
            <a:r>
              <a:rPr lang="en-GB" dirty="0" smtClean="0"/>
              <a:t>	Password: graph26</a:t>
            </a:r>
            <a:endParaRPr lang="en-GB" dirty="0"/>
          </a:p>
          <a:p>
            <a:pPr marL="228600" lvl="1">
              <a:spcBef>
                <a:spcPts val="1000"/>
              </a:spcBef>
            </a:pPr>
            <a:r>
              <a:rPr lang="en-GB" sz="2800" dirty="0">
                <a:hlinkClick r:id="rId5"/>
              </a:rPr>
              <a:t>www.corbettmaths.com</a:t>
            </a:r>
            <a:r>
              <a:rPr lang="en-GB" sz="2800" dirty="0"/>
              <a:t> </a:t>
            </a:r>
            <a:endParaRPr lang="en-GB" sz="2800" dirty="0" smtClean="0"/>
          </a:p>
          <a:p>
            <a:pPr marL="685800" lvl="2">
              <a:spcBef>
                <a:spcPts val="1000"/>
              </a:spcBef>
            </a:pPr>
            <a:r>
              <a:rPr lang="en-GB" dirty="0" smtClean="0"/>
              <a:t>Revision questions and videos for a range of topics </a:t>
            </a:r>
            <a:endParaRPr lang="en-GB" dirty="0"/>
          </a:p>
          <a:p>
            <a:pPr marL="228600" lvl="1">
              <a:spcBef>
                <a:spcPts val="1000"/>
              </a:spcBef>
            </a:pPr>
            <a:r>
              <a:rPr lang="en-GB" sz="2800" dirty="0">
                <a:hlinkClick r:id="rId6"/>
              </a:rPr>
              <a:t>www.nrich.maths.org</a:t>
            </a:r>
            <a:r>
              <a:rPr lang="en-GB" sz="2800" dirty="0"/>
              <a:t> </a:t>
            </a:r>
            <a:endParaRPr lang="en-GB" sz="2800" dirty="0" smtClean="0"/>
          </a:p>
          <a:p>
            <a:pPr marL="685800" lvl="2">
              <a:spcBef>
                <a:spcPts val="1000"/>
              </a:spcBef>
            </a:pPr>
            <a:r>
              <a:rPr lang="en-GB" dirty="0" smtClean="0"/>
              <a:t>Range of resources for young people and adults to use at home</a:t>
            </a:r>
            <a:endParaRPr lang="en-GB" dirty="0"/>
          </a:p>
          <a:p>
            <a:pPr marL="228600" lvl="1">
              <a:spcBef>
                <a:spcPts val="1000"/>
              </a:spcBef>
            </a:pPr>
            <a:r>
              <a:rPr lang="en-GB" sz="2800" dirty="0">
                <a:hlinkClick r:id="rId7"/>
              </a:rPr>
              <a:t>www.nationalnumeracy.org.uk</a:t>
            </a:r>
            <a:r>
              <a:rPr lang="en-GB" sz="2800" dirty="0"/>
              <a:t> </a:t>
            </a:r>
            <a:endParaRPr lang="en-GB" sz="2800" dirty="0" smtClean="0"/>
          </a:p>
          <a:p>
            <a:pPr marL="685800" lvl="2">
              <a:spcBef>
                <a:spcPts val="1000"/>
              </a:spcBef>
            </a:pPr>
            <a:r>
              <a:rPr lang="en-GB" dirty="0" smtClean="0"/>
              <a:t>Help and advice for adults to support young people with numeracy at home</a:t>
            </a:r>
            <a:endParaRPr lang="en-GB" dirty="0"/>
          </a:p>
          <a:p>
            <a:endParaRPr lang="en-GB" dirty="0" smtClean="0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402517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Numeracy activities at home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The following activities are just some of the ways you can help to improve numeracy skills at home:</a:t>
            </a:r>
          </a:p>
          <a:p>
            <a:r>
              <a:rPr lang="en-GB" dirty="0" smtClean="0"/>
              <a:t>Ratios and proportion</a:t>
            </a:r>
          </a:p>
          <a:p>
            <a:pPr lvl="1"/>
            <a:r>
              <a:rPr lang="en-GB" dirty="0" smtClean="0"/>
              <a:t>Challenge </a:t>
            </a:r>
            <a:r>
              <a:rPr lang="en-GB" dirty="0"/>
              <a:t>your child to use their knowledge of ratios and proportions to adapt a recipe. For example, ask them to change a recipe that feeds 6 people to one that feeds 4 people. To test their changes, </a:t>
            </a:r>
            <a:r>
              <a:rPr lang="en-GB" dirty="0" smtClean="0"/>
              <a:t>help </a:t>
            </a:r>
            <a:r>
              <a:rPr lang="en-GB" dirty="0"/>
              <a:t>them to make </a:t>
            </a:r>
            <a:r>
              <a:rPr lang="en-GB" dirty="0" smtClean="0"/>
              <a:t>a meal with the </a:t>
            </a:r>
            <a:r>
              <a:rPr lang="en-GB" dirty="0"/>
              <a:t>new recipe</a:t>
            </a:r>
            <a:r>
              <a:rPr lang="en-GB" dirty="0" smtClean="0"/>
              <a:t>.</a:t>
            </a:r>
          </a:p>
          <a:p>
            <a:r>
              <a:rPr lang="en-GB" dirty="0" smtClean="0"/>
              <a:t>Percentages</a:t>
            </a:r>
            <a:endParaRPr lang="en-GB" dirty="0"/>
          </a:p>
          <a:p>
            <a:pPr lvl="1"/>
            <a:r>
              <a:rPr lang="en-GB" dirty="0"/>
              <a:t>Look at the sales rack in a clothes shop. Ask your child to calculate the discount and the new cost of items included in the sale. For example, a jumper costs £48 and is included in a 20% off sale. How much will </a:t>
            </a:r>
            <a:r>
              <a:rPr lang="en-GB"/>
              <a:t>the </a:t>
            </a:r>
            <a:r>
              <a:rPr lang="en-GB" smtClean="0"/>
              <a:t>jumper </a:t>
            </a:r>
            <a:r>
              <a:rPr lang="en-GB" dirty="0"/>
              <a:t>be discounted by and what is the new cost of the jumper?</a:t>
            </a:r>
            <a:endParaRPr lang="en-GB" dirty="0" smtClean="0"/>
          </a:p>
          <a:p>
            <a:pPr marL="914400" lvl="2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103177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Talking Positively about Maths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It’s important to be positive about maths </a:t>
            </a:r>
            <a:r>
              <a:rPr lang="en-GB" dirty="0" smtClean="0"/>
              <a:t>and numeracy around </a:t>
            </a:r>
            <a:r>
              <a:rPr lang="en-GB" dirty="0"/>
              <a:t>young people. The way we talk about maths makes a big </a:t>
            </a:r>
            <a:r>
              <a:rPr lang="en-GB" dirty="0" smtClean="0"/>
              <a:t>difference </a:t>
            </a:r>
            <a:r>
              <a:rPr lang="en-GB" dirty="0"/>
              <a:t>to how they see it.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Saying </a:t>
            </a:r>
            <a:r>
              <a:rPr lang="en-GB" dirty="0"/>
              <a:t>things like “I can’t do maths” or “I hated maths at school” might make your child start to think like that too.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Instead </a:t>
            </a:r>
            <a:r>
              <a:rPr lang="en-GB" dirty="0"/>
              <a:t>of saying the phrases above we could try “I found maths difficult too, but if we keep working at it, we can get it”.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Whatever </a:t>
            </a:r>
            <a:r>
              <a:rPr lang="en-GB" dirty="0"/>
              <a:t>our own feelings about maths, being positive about maths can make a real difference to the progress of young people</a:t>
            </a:r>
            <a:endParaRPr lang="en-GB" dirty="0" smtClean="0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384216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Task – Making Chilli</a:t>
            </a:r>
            <a:endParaRPr lang="en-GB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793421"/>
            <a:ext cx="10515600" cy="215128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Sarah wants to make chilli con carne.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The small cards on each desk are all of the tasks that need to be completed and the time required for each task.</a:t>
            </a:r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3074" name="Picture 2" descr="Easy chilli con car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257" y="3861028"/>
            <a:ext cx="3871231" cy="217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3944710"/>
            <a:ext cx="673462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Put all of the tasks in order and calculate the total time taken for Sarah to make her meal.</a:t>
            </a:r>
          </a:p>
          <a:p>
            <a:endParaRPr lang="en-GB" sz="2800" dirty="0"/>
          </a:p>
          <a:p>
            <a:r>
              <a:rPr lang="en-GB" sz="2800" dirty="0" smtClean="0"/>
              <a:t>Information on precedent tasks and the table provided should help in this example.</a:t>
            </a:r>
          </a:p>
          <a:p>
            <a:endParaRPr lang="en-GB" dirty="0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</p:spTree>
    <p:extLst>
      <p:ext uri="{BB962C8B-B14F-4D97-AF65-F5344CB8AC3E}">
        <p14:creationId xmlns:p14="http://schemas.microsoft.com/office/powerpoint/2010/main" val="155879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030" y="587196"/>
            <a:ext cx="1849347" cy="16067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Thank you for attending!</a:t>
            </a:r>
            <a:endParaRPr lang="en-GB" sz="4000" dirty="0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59BD546E-FE3B-84BF-6158-C790A23E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9829" y="6311900"/>
            <a:ext cx="10000342" cy="365125"/>
          </a:xfr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+mn-cs"/>
              </a:rPr>
              <a:t>Respect                                      Honesty                                  Fairness                                                     Ambition</a:t>
            </a:r>
          </a:p>
        </p:txBody>
      </p:sp>
      <p:pic>
        <p:nvPicPr>
          <p:cNvPr id="11266" name="Picture 2" descr="Any Questions&quot; Images – Browse 427 Stock Photos, Vectors, and Video | Adobe  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642" y="2394403"/>
            <a:ext cx="8614716" cy="321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37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2489</Words>
  <Application>Microsoft Office PowerPoint</Application>
  <PresentationFormat>Widescreen</PresentationFormat>
  <Paragraphs>93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MS PGothic</vt:lpstr>
      <vt:lpstr>Arial</vt:lpstr>
      <vt:lpstr>Calibri</vt:lpstr>
      <vt:lpstr>Calibri Light</vt:lpstr>
      <vt:lpstr>Office Theme</vt:lpstr>
      <vt:lpstr>PowerPoint Presentation</vt:lpstr>
      <vt:lpstr>Supporting Numeracy at Home</vt:lpstr>
      <vt:lpstr>What is numeracy?</vt:lpstr>
      <vt:lpstr>Why is numeracy important?</vt:lpstr>
      <vt:lpstr>Why is numeracy important? (cont.)</vt:lpstr>
      <vt:lpstr>What are key numeracy skills?</vt:lpstr>
      <vt:lpstr>How can you help at home?</vt:lpstr>
      <vt:lpstr>How can you help at home? (cont.)</vt:lpstr>
      <vt:lpstr>Boclair Academy Numeracy Booklet</vt:lpstr>
      <vt:lpstr>Online Resources</vt:lpstr>
      <vt:lpstr>Numeracy activities at home</vt:lpstr>
      <vt:lpstr>Talking Positively about Maths</vt:lpstr>
      <vt:lpstr>Task – Making Chilli</vt:lpstr>
      <vt:lpstr>Thank you for attending!</vt:lpstr>
    </vt:vector>
  </TitlesOfParts>
  <Company>East Dunbartonshire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East Dunbartonshire Council</dc:creator>
  <cp:lastModifiedBy>Mr Muir</cp:lastModifiedBy>
  <cp:revision>23</cp:revision>
  <dcterms:created xsi:type="dcterms:W3CDTF">2024-09-25T12:25:35Z</dcterms:created>
  <dcterms:modified xsi:type="dcterms:W3CDTF">2026-09-29T11:15:35Z</dcterms:modified>
</cp:coreProperties>
</file>