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8" r:id="rId3"/>
    <p:sldId id="299" r:id="rId4"/>
    <p:sldId id="295" r:id="rId5"/>
    <p:sldId id="306" r:id="rId6"/>
    <p:sldId id="266" r:id="rId7"/>
    <p:sldId id="267" r:id="rId8"/>
    <p:sldId id="270" r:id="rId9"/>
    <p:sldId id="264" r:id="rId10"/>
    <p:sldId id="29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01" r:id="rId20"/>
    <p:sldId id="274" r:id="rId21"/>
    <p:sldId id="275" r:id="rId22"/>
    <p:sldId id="271" r:id="rId23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0" autoAdjust="0"/>
    <p:restoredTop sz="89127" autoAdjust="0"/>
  </p:normalViewPr>
  <p:slideViewPr>
    <p:cSldViewPr>
      <p:cViewPr varScale="1">
        <p:scale>
          <a:sx n="81" d="100"/>
          <a:sy n="81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BOCLAIR ACADEMY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4166A4F-BFBF-4B3B-98BC-80978FF3DCB8}" type="datetime1">
              <a:rPr lang="en-GB"/>
              <a:pPr>
                <a:defRPr/>
              </a:pPr>
              <a:t>11/02/2020</a:t>
            </a:fld>
            <a:endParaRPr lang="en-GB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C Brisbane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1E21F3-CAED-4082-B94E-00BA3157E9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BOCLAIR ACADEMY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6FE725-4F7E-4B19-BCE1-9180382C4245}" type="datetime1">
              <a:rPr lang="en-GB"/>
              <a:pPr>
                <a:defRPr/>
              </a:pPr>
              <a:t>11/02/2020</a:t>
            </a:fld>
            <a:endParaRPr lang="en-GB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C Brisbane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ADCFD21-C9F7-40EB-8052-E9844E9C09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BOCLAIR ACADEMY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B3EBAC-B496-476E-82DD-019AD8A4ED62}" type="datetime1">
              <a:rPr lang="en-GB" smtClean="0"/>
              <a:pPr/>
              <a:t>11/02/2020</a:t>
            </a:fld>
            <a:endParaRPr lang="en-GB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C Brisbane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F2E1F-E446-4082-B414-5166CEEA344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BOCLAIR ACADEMY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08CA11E-7386-4121-98EF-044866F94F7D}" type="datetime1">
              <a:rPr lang="en-GB" smtClean="0"/>
              <a:pPr/>
              <a:t>11/02/2020</a:t>
            </a:fld>
            <a:endParaRPr lang="en-GB" smtClean="0"/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C Brisbane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B53BB-FA7C-4205-935E-E76947ED769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BOCLAIR ACADEMY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F518137-7A91-4B13-A8F3-E78BA4102048}" type="datetime1">
              <a:rPr lang="en-GB" smtClean="0"/>
              <a:pPr/>
              <a:t>11/02/2020</a:t>
            </a:fld>
            <a:endParaRPr lang="en-GB" smtClean="0"/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C Brisbane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86CF6-7FB4-4F25-87E7-4E400DDAA00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0D39-D2F6-439F-87B3-E5D4070BDC9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0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0D39-D2F6-439F-87B3-E5D4070BDC9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0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0D39-D2F6-439F-87B3-E5D4070BDC9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5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D9030D39-D2F6-439F-87B3-E5D4070BDC9F}" type="slidenum">
              <a:rPr lang="en-GB">
                <a:solidFill>
                  <a:prstClr val="black"/>
                </a:solidFill>
                <a:latin typeface="Calibri"/>
              </a:rPr>
              <a:pPr algn="r" rtl="0"/>
              <a:t>18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43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5FDBC-F420-43D1-B907-5F63E810B37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EBCC-BBED-4DCE-BA96-4E721F167D9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82513-980A-485D-B695-2BBD439D96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E0379-02B7-40C2-BB89-54A26EE287D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1953A-0ADA-41B7-96D8-2B89C0C546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64864-E765-49E5-BC55-9F254915632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D902-23BB-4770-869E-4DA094E61B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0359D-45C0-4406-9204-226C6AEEA1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D7A2D-4926-4EFC-9D6E-179F61631A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BB18F-5054-426D-85A2-84B68234B51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70BA5-F0E1-4C39-84DF-FA2128E5F1C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78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Respect    Honesty    Fairness    Achievement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201D38-415B-4C7F-9C93-3FD1FDD099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558608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8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Boclair Academy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S5/6</a:t>
            </a:r>
          </a:p>
          <a:p>
            <a:pPr eaLnBrk="1" hangingPunct="1">
              <a:lnSpc>
                <a:spcPct val="80000"/>
              </a:lnSpc>
            </a:pPr>
            <a:endParaRPr lang="en-GB" sz="5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5400" dirty="0" smtClean="0">
                <a:effectLst/>
                <a:latin typeface="Times New Roman" pitchFamily="18" charset="0"/>
                <a:cs typeface="Times New Roman" pitchFamily="18" charset="0"/>
              </a:rPr>
              <a:t>Pathways</a:t>
            </a:r>
          </a:p>
          <a:p>
            <a:pPr eaLnBrk="1" hangingPunct="1">
              <a:lnSpc>
                <a:spcPct val="80000"/>
              </a:lnSpc>
            </a:pPr>
            <a:endParaRPr lang="en-GB" sz="5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5400" dirty="0" smtClean="0">
                <a:effectLst/>
                <a:latin typeface="Times New Roman" pitchFamily="18" charset="0"/>
                <a:cs typeface="Times New Roman" pitchFamily="18" charset="0"/>
              </a:rPr>
              <a:t>2020/21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8424936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cs typeface="Times New Roman" pitchFamily="18" charset="0"/>
              </a:rPr>
              <a:t>Respect   		 Honesty    		Fairness   		 Achievement</a:t>
            </a:r>
            <a:endParaRPr lang="en-GB" sz="1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en-GB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u="sng" dirty="0" smtClean="0">
                <a:latin typeface="Times New Roman" pitchFamily="18" charset="0"/>
                <a:cs typeface="Times New Roman" pitchFamily="18" charset="0"/>
              </a:rPr>
              <a:t>S5/6Pathways</a:t>
            </a:r>
            <a:r>
              <a:rPr lang="en-GB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u="sng" dirty="0" smtClean="0">
                <a:latin typeface="Times New Roman" pitchFamily="18" charset="0"/>
                <a:cs typeface="Times New Roman" pitchFamily="18" charset="0"/>
              </a:rPr>
              <a:t> 2020/21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87824" y="1268760"/>
            <a:ext cx="3662344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56352"/>
            <a:ext cx="8712968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		Honesty  		  Fairness    		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94037"/>
            <a:ext cx="7632848" cy="99412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Bookman Old Style" pitchFamily="18" charset="0"/>
              </a:rPr>
              <a:t>Senior Phase Prospectus 2020/21</a:t>
            </a:r>
            <a:endParaRPr lang="en-GB" sz="3200" dirty="0">
              <a:latin typeface="Bookman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702" y="1196752"/>
            <a:ext cx="53721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5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Bookman Old Style" pitchFamily="18" charset="0"/>
              </a:rPr>
              <a:t>Senior Phase Courses </a:t>
            </a:r>
            <a:r>
              <a:rPr lang="en-GB" sz="3600" dirty="0" smtClean="0">
                <a:latin typeface="Bookman Old Style" pitchFamily="18" charset="0"/>
              </a:rPr>
              <a:t>– 2020/21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08720"/>
            <a:ext cx="4608512" cy="5184576"/>
          </a:xfrm>
        </p:spPr>
        <p:txBody>
          <a:bodyPr>
            <a:normAutofit/>
          </a:bodyPr>
          <a:lstStyle/>
          <a:p>
            <a:pPr marL="109728" indent="0" fontAlgn="t">
              <a:buNone/>
            </a:pPr>
            <a:r>
              <a:rPr lang="en-GB" sz="2400" b="1" dirty="0">
                <a:latin typeface="Bookman Old Style" pitchFamily="18" charset="0"/>
              </a:rPr>
              <a:t>BUSINESS &amp; SERVICE INDUSTRIES</a:t>
            </a:r>
            <a:endParaRPr lang="en-GB" sz="2400" dirty="0">
              <a:latin typeface="Bookman Old Style" pitchFamily="18" charset="0"/>
            </a:endParaRP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Financial Services</a:t>
            </a: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Fashion Brand Retailing</a:t>
            </a: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Up in the air &amp; on </a:t>
            </a:r>
            <a:r>
              <a:rPr lang="en-GB" sz="2400" dirty="0">
                <a:latin typeface="Bookman Old Style" pitchFamily="18" charset="0"/>
              </a:rPr>
              <a:t>the ground: Hospitality, Events &amp; </a:t>
            </a:r>
            <a:r>
              <a:rPr lang="en-GB" sz="2400" dirty="0" smtClean="0">
                <a:latin typeface="Bookman Old Style" pitchFamily="18" charset="0"/>
              </a:rPr>
              <a:t>Tourism</a:t>
            </a: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Intro </a:t>
            </a:r>
            <a:r>
              <a:rPr lang="en-GB" sz="2400" dirty="0">
                <a:latin typeface="Bookman Old Style" pitchFamily="18" charset="0"/>
              </a:rPr>
              <a:t>to Food Services   </a:t>
            </a:r>
            <a:r>
              <a:rPr lang="en-GB" sz="2400" dirty="0" smtClean="0">
                <a:latin typeface="Bookman Old Style" pitchFamily="18" charset="0"/>
              </a:rPr>
              <a:t> </a:t>
            </a: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Professional Cookery</a:t>
            </a: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Bakery &amp; Cake Decoration</a:t>
            </a: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Scots </a:t>
            </a:r>
            <a:r>
              <a:rPr lang="en-GB" sz="2400" dirty="0">
                <a:latin typeface="Bookman Old Style" pitchFamily="18" charset="0"/>
              </a:rPr>
              <a:t>&amp; Criminal Law   </a:t>
            </a:r>
            <a:endParaRPr lang="en-GB" sz="2400" dirty="0" smtClean="0">
              <a:latin typeface="Bookman Old Style" pitchFamily="18" charset="0"/>
            </a:endParaRPr>
          </a:p>
          <a:p>
            <a:pPr fontAlgn="t"/>
            <a:r>
              <a:rPr lang="en-GB" sz="2400" dirty="0" smtClean="0">
                <a:latin typeface="Bookman Old Style" pitchFamily="18" charset="0"/>
              </a:rPr>
              <a:t>Supply Chain Operations</a:t>
            </a:r>
            <a:endParaRPr lang="en-GB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07496" y="836712"/>
            <a:ext cx="4536504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t">
              <a:buNone/>
            </a:pPr>
            <a:r>
              <a:rPr lang="en-GB" sz="2400" b="1" dirty="0" smtClean="0">
                <a:latin typeface="Bookman Old Style" pitchFamily="18" charset="0"/>
              </a:rPr>
              <a:t>SCIENCE</a:t>
            </a:r>
            <a:r>
              <a:rPr lang="en-GB" sz="2400" b="1" dirty="0">
                <a:latin typeface="Bookman Old Style" pitchFamily="18" charset="0"/>
              </a:rPr>
              <a:t>, ENGINEERING, DESIGN &amp; MANUFACTURE</a:t>
            </a:r>
            <a:endParaRPr lang="en-GB" sz="2400" dirty="0">
              <a:latin typeface="Bookman Old Style" pitchFamily="18" charset="0"/>
            </a:endParaRPr>
          </a:p>
          <a:p>
            <a:pPr fontAlgn="t"/>
            <a:r>
              <a:rPr lang="en-GB" sz="2300" dirty="0">
                <a:latin typeface="Bookman Old Style" pitchFamily="18" charset="0"/>
              </a:rPr>
              <a:t>Automotive Engineering   </a:t>
            </a:r>
            <a:endParaRPr lang="en-GB" sz="2300" dirty="0" smtClean="0">
              <a:latin typeface="Bookman Old Style" pitchFamily="18" charset="0"/>
            </a:endParaRP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Building </a:t>
            </a:r>
            <a:r>
              <a:rPr lang="en-GB" sz="2300" dirty="0">
                <a:latin typeface="Bookman Old Style" pitchFamily="18" charset="0"/>
              </a:rPr>
              <a:t>Services Engineering </a:t>
            </a:r>
            <a:endParaRPr lang="en-GB" sz="2300" dirty="0" smtClean="0">
              <a:latin typeface="Bookman Old Style" pitchFamily="18" charset="0"/>
            </a:endParaRP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Mechanical Engineering</a:t>
            </a: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Computer Aided Design</a:t>
            </a: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Construction</a:t>
            </a: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Construction Crafts</a:t>
            </a: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Construction </a:t>
            </a:r>
            <a:r>
              <a:rPr lang="en-GB" sz="2300" dirty="0">
                <a:latin typeface="Bookman Old Style" pitchFamily="18" charset="0"/>
              </a:rPr>
              <a:t>Skills for Young </a:t>
            </a:r>
            <a:r>
              <a:rPr lang="en-GB" sz="2300" dirty="0" smtClean="0">
                <a:latin typeface="Bookman Old Style" pitchFamily="18" charset="0"/>
              </a:rPr>
              <a:t>Women</a:t>
            </a: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Construction Management</a:t>
            </a:r>
            <a:endParaRPr lang="en-GB" sz="2300" dirty="0">
              <a:latin typeface="Bookman Old Style" pitchFamily="18" charset="0"/>
            </a:endParaRPr>
          </a:p>
          <a:p>
            <a:pPr fontAlgn="t"/>
            <a:r>
              <a:rPr lang="en-GB" sz="2300" dirty="0" smtClean="0">
                <a:latin typeface="Bookman Old Style" pitchFamily="18" charset="0"/>
              </a:rPr>
              <a:t>Maritime Skills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433537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3968" y="836712"/>
            <a:ext cx="4536504" cy="5789417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en-GB" sz="8000" b="1" dirty="0" smtClean="0">
                <a:latin typeface="Bookman Old Style" pitchFamily="18" charset="0"/>
              </a:rPr>
              <a:t>CARE, HEALTH &amp; SPORTS</a:t>
            </a:r>
          </a:p>
          <a:p>
            <a:pPr>
              <a:buNone/>
              <a:defRPr/>
            </a:pPr>
            <a:r>
              <a:rPr lang="en-GB" sz="8000" b="1" dirty="0" smtClean="0">
                <a:latin typeface="Bookman Old Style" pitchFamily="18" charset="0"/>
              </a:rPr>
              <a:t>INDUSTRIES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>
                <a:latin typeface="Bookman Old Style" pitchFamily="18" charset="0"/>
              </a:rPr>
              <a:t>Applied </a:t>
            </a:r>
            <a:r>
              <a:rPr lang="en-GB" sz="8800" dirty="0" smtClean="0">
                <a:latin typeface="Bookman Old Style" pitchFamily="18" charset="0"/>
              </a:rPr>
              <a:t>Anatomy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Introduction to Care and Humanities</a:t>
            </a:r>
            <a:endParaRPr lang="en-GB" sz="8800" dirty="0">
              <a:latin typeface="Bookman Old Style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Early </a:t>
            </a:r>
            <a:r>
              <a:rPr lang="en-GB" sz="8800" dirty="0">
                <a:latin typeface="Bookman Old Style" pitchFamily="18" charset="0"/>
              </a:rPr>
              <a:t>Education &amp; Childcare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Health</a:t>
            </a:r>
            <a:r>
              <a:rPr lang="en-GB" sz="8800" dirty="0">
                <a:latin typeface="Bookman Old Style" pitchFamily="18" charset="0"/>
              </a:rPr>
              <a:t>, Child &amp; Social Care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Introduction </a:t>
            </a:r>
            <a:r>
              <a:rPr lang="en-GB" sz="8800" dirty="0">
                <a:latin typeface="Bookman Old Style" pitchFamily="18" charset="0"/>
              </a:rPr>
              <a:t>to </a:t>
            </a:r>
            <a:r>
              <a:rPr lang="en-GB" sz="8800" dirty="0" smtClean="0">
                <a:latin typeface="Bookman Old Style" pitchFamily="18" charset="0"/>
              </a:rPr>
              <a:t>Nursing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Introduction to Teaching</a:t>
            </a:r>
            <a:endParaRPr lang="en-GB" sz="8800" dirty="0">
              <a:latin typeface="Bookman Old Style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Health </a:t>
            </a:r>
            <a:r>
              <a:rPr lang="en-GB" sz="8800" dirty="0">
                <a:latin typeface="Bookman Old Style" pitchFamily="18" charset="0"/>
              </a:rPr>
              <a:t>&amp; </a:t>
            </a:r>
            <a:r>
              <a:rPr lang="en-GB" sz="8800" dirty="0" smtClean="0">
                <a:latin typeface="Bookman Old Style" pitchFamily="18" charset="0"/>
              </a:rPr>
              <a:t>Social Care: Skills for Practice</a:t>
            </a:r>
            <a:endParaRPr lang="en-GB" sz="8800" dirty="0">
              <a:latin typeface="Bookman Old Style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Higher Psychology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>
                <a:latin typeface="Bookman Old Style" pitchFamily="18" charset="0"/>
              </a:rPr>
              <a:t>Coach4Success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>
                <a:latin typeface="Bookman Old Style" pitchFamily="18" charset="0"/>
              </a:rPr>
              <a:t>Coach of Tomorrow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 smtClean="0">
                <a:latin typeface="Bookman Old Style" pitchFamily="18" charset="0"/>
              </a:rPr>
              <a:t>Dance</a:t>
            </a:r>
            <a:endParaRPr lang="en-GB" sz="8800" dirty="0">
              <a:latin typeface="Bookman Old Style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>
                <a:latin typeface="Bookman Old Style" pitchFamily="18" charset="0"/>
              </a:rPr>
              <a:t>Sport Fitness &amp; Outdoor Education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8800" dirty="0">
                <a:latin typeface="Bookman Old Style" pitchFamily="18" charset="0"/>
              </a:rPr>
              <a:t>Transitions</a:t>
            </a:r>
          </a:p>
          <a:p>
            <a:pPr>
              <a:defRPr/>
            </a:pPr>
            <a:endParaRPr lang="en-GB" sz="5500" b="1" dirty="0" smtClean="0">
              <a:latin typeface="Bookman Old Style" pitchFamily="18" charset="0"/>
            </a:endParaRPr>
          </a:p>
          <a:p>
            <a:pPr>
              <a:buNone/>
              <a:defRPr/>
            </a:pPr>
            <a:r>
              <a:rPr lang="en-GB" sz="2400" b="1" dirty="0" smtClean="0"/>
              <a:t>	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562074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Bookman Old Style" pitchFamily="18" charset="0"/>
              </a:rPr>
              <a:t>Senior Phase Courses – 2020/21</a:t>
            </a:r>
            <a:endParaRPr lang="en-GB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836712"/>
            <a:ext cx="4104456" cy="48965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t"/>
            <a:r>
              <a:rPr lang="en-GB" sz="2000" b="1" dirty="0" smtClean="0">
                <a:latin typeface="Bookman Old Style" pitchFamily="18" charset="0"/>
              </a:rPr>
              <a:t>CREATIVE </a:t>
            </a:r>
            <a:r>
              <a:rPr lang="en-GB" sz="2000" b="1" dirty="0">
                <a:latin typeface="Bookman Old Style" pitchFamily="18" charset="0"/>
              </a:rPr>
              <a:t>&amp; DIGITAL </a:t>
            </a:r>
            <a:r>
              <a:rPr lang="en-GB" sz="2000" b="1" dirty="0" smtClean="0">
                <a:latin typeface="Bookman Old Style" pitchFamily="18" charset="0"/>
              </a:rPr>
              <a:t>INDUSTRIES</a:t>
            </a:r>
            <a:endParaRPr lang="en-GB" sz="2000" dirty="0" smtClean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 smtClean="0">
                <a:latin typeface="Bookman Old Style" pitchFamily="18" charset="0"/>
              </a:rPr>
              <a:t>Computer Games Development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>
                <a:latin typeface="Bookman Old Style" pitchFamily="18" charset="0"/>
              </a:rPr>
              <a:t>Creative Digital </a:t>
            </a:r>
            <a:r>
              <a:rPr lang="en-GB" sz="2200" dirty="0" smtClean="0">
                <a:latin typeface="Bookman Old Style" pitchFamily="18" charset="0"/>
              </a:rPr>
              <a:t>Media</a:t>
            </a:r>
            <a:endParaRPr lang="en-GB" sz="2200" dirty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 smtClean="0">
                <a:latin typeface="Bookman Old Style" pitchFamily="18" charset="0"/>
              </a:rPr>
              <a:t>Hair &amp; Make-Up Artistry</a:t>
            </a:r>
            <a:endParaRPr lang="en-GB" sz="2200" dirty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 smtClean="0">
                <a:latin typeface="Bookman Old Style" pitchFamily="18" charset="0"/>
              </a:rPr>
              <a:t>Hairdressing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 smtClean="0">
                <a:latin typeface="Bookman Old Style" pitchFamily="18" charset="0"/>
              </a:rPr>
              <a:t>Barbering Skills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 smtClean="0">
                <a:latin typeface="Bookman Old Style" pitchFamily="18" charset="0"/>
              </a:rPr>
              <a:t>Beauty Skills</a:t>
            </a:r>
            <a:endParaRPr lang="en-GB" sz="2200" dirty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>
                <a:latin typeface="Bookman Old Style" pitchFamily="18" charset="0"/>
              </a:rPr>
              <a:t>Personal </a:t>
            </a:r>
            <a:r>
              <a:rPr lang="en-GB" sz="2200" dirty="0" smtClean="0">
                <a:latin typeface="Bookman Old Style" pitchFamily="18" charset="0"/>
              </a:rPr>
              <a:t>Presentation</a:t>
            </a:r>
            <a:endParaRPr lang="en-GB" sz="2200" dirty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>
                <a:latin typeface="Bookman Old Style" pitchFamily="18" charset="0"/>
              </a:rPr>
              <a:t>Professional </a:t>
            </a:r>
            <a:r>
              <a:rPr lang="en-GB" sz="2200" dirty="0" smtClean="0">
                <a:latin typeface="Bookman Old Style" pitchFamily="18" charset="0"/>
              </a:rPr>
              <a:t>Theatre</a:t>
            </a:r>
            <a:endParaRPr lang="en-GB" sz="2200" dirty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 smtClean="0">
                <a:latin typeface="Bookman Old Style" pitchFamily="18" charset="0"/>
              </a:rPr>
              <a:t>Television Production</a:t>
            </a:r>
            <a:endParaRPr lang="en-GB" sz="2200" dirty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2200" dirty="0">
                <a:latin typeface="Bookman Old Style" pitchFamily="18" charset="0"/>
              </a:rPr>
              <a:t>Sound Production:  Recording   </a:t>
            </a:r>
            <a:endParaRPr lang="en-GB" sz="22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6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62670"/>
            <a:ext cx="9036496" cy="562074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Bookman Old Style" pitchFamily="18" charset="0"/>
              </a:rPr>
              <a:t>Senior Phase ASN Courses – 2020/21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Bookman Old Style" pitchFamily="18" charset="0"/>
              </a:rPr>
              <a:t>Transitions</a:t>
            </a:r>
          </a:p>
          <a:p>
            <a:r>
              <a:rPr lang="en-GB" sz="2400" dirty="0" smtClean="0">
                <a:latin typeface="Bookman Old Style" pitchFamily="18" charset="0"/>
              </a:rPr>
              <a:t>Vocational Taster</a:t>
            </a:r>
          </a:p>
          <a:p>
            <a:r>
              <a:rPr lang="en-GB" sz="2400" dirty="0" smtClean="0">
                <a:latin typeface="Bookman Old Style" pitchFamily="18" charset="0"/>
              </a:rPr>
              <a:t>Music and Drama</a:t>
            </a:r>
          </a:p>
          <a:p>
            <a:r>
              <a:rPr lang="en-GB" sz="2400" dirty="0" smtClean="0">
                <a:latin typeface="Bookman Old Style" pitchFamily="18" charset="0"/>
              </a:rPr>
              <a:t>Construction</a:t>
            </a:r>
          </a:p>
          <a:p>
            <a:r>
              <a:rPr lang="en-GB" sz="2400" dirty="0" smtClean="0">
                <a:latin typeface="Bookman Old Style" pitchFamily="18" charset="0"/>
              </a:rPr>
              <a:t>Sound Engineering and Music</a:t>
            </a:r>
            <a:endParaRPr lang="en-GB" sz="2400" dirty="0">
              <a:latin typeface="Bookman Old Style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0359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269875" indent="-255588">
              <a:lnSpc>
                <a:spcPct val="130000"/>
              </a:lnSpc>
            </a:pPr>
            <a:r>
              <a:rPr lang="en-GB" sz="2400" dirty="0" smtClean="0">
                <a:latin typeface="Bookman Old Style" pitchFamily="18" charset="0"/>
              </a:rPr>
              <a:t>The Prospectus will be available online at the end of January:  </a:t>
            </a:r>
            <a:r>
              <a:rPr lang="en-GB" sz="2400" u="sng" dirty="0" smtClean="0">
                <a:latin typeface="Bookman Old Style" pitchFamily="18" charset="0"/>
              </a:rPr>
              <a:t>www.eastdunbarton.gov.uk/edopps4all</a:t>
            </a:r>
            <a:r>
              <a:rPr lang="en-GB" sz="2400" dirty="0" smtClean="0">
                <a:latin typeface="Bookman Old Style" pitchFamily="18" charset="0"/>
              </a:rPr>
              <a:t> </a:t>
            </a:r>
          </a:p>
          <a:p>
            <a:pPr marL="14287" indent="0">
              <a:lnSpc>
                <a:spcPct val="130000"/>
              </a:lnSpc>
              <a:buNone/>
            </a:pPr>
            <a:endParaRPr lang="en-GB" sz="2400" dirty="0" smtClean="0">
              <a:latin typeface="Bookman Old Style" pitchFamily="18" charset="0"/>
            </a:endParaRPr>
          </a:p>
          <a:p>
            <a:pPr marL="269875" indent="-255588">
              <a:lnSpc>
                <a:spcPct val="130000"/>
              </a:lnSpc>
            </a:pPr>
            <a:r>
              <a:rPr lang="en-GB" sz="2400" dirty="0" smtClean="0">
                <a:latin typeface="Bookman Old Style" pitchFamily="18" charset="0"/>
              </a:rPr>
              <a:t>Pupils should discuss senior phase courses with their Guidance Teacher during the option choice process.</a:t>
            </a:r>
          </a:p>
          <a:p>
            <a:pPr marL="14287" indent="0">
              <a:lnSpc>
                <a:spcPct val="130000"/>
              </a:lnSpc>
              <a:buNone/>
            </a:pPr>
            <a:endParaRPr lang="en-GB" sz="2400" dirty="0" smtClean="0">
              <a:latin typeface="Bookman Old Style" pitchFamily="18" charset="0"/>
            </a:endParaRPr>
          </a:p>
          <a:p>
            <a:pPr marL="269875" indent="-255588">
              <a:lnSpc>
                <a:spcPct val="130000"/>
              </a:lnSpc>
            </a:pPr>
            <a:r>
              <a:rPr lang="en-GB" sz="2400" dirty="0" smtClean="0">
                <a:latin typeface="Bookman Old Style" pitchFamily="18" charset="0"/>
              </a:rPr>
              <a:t>Online Application </a:t>
            </a:r>
            <a:r>
              <a:rPr lang="en-GB" sz="2400" dirty="0">
                <a:latin typeface="Bookman Old Style" pitchFamily="18" charset="0"/>
              </a:rPr>
              <a:t>Forms </a:t>
            </a:r>
            <a:r>
              <a:rPr lang="en-GB" sz="2400" dirty="0" smtClean="0">
                <a:latin typeface="Bookman Old Style" pitchFamily="18" charset="0"/>
              </a:rPr>
              <a:t>open for both Senior Phase Partnership Programme courses and Foundation Apprenticeships –end of January and close – end of </a:t>
            </a:r>
            <a:r>
              <a:rPr lang="en-GB" sz="2400" u="sng" dirty="0" smtClean="0">
                <a:latin typeface="Bookman Old Style" pitchFamily="18" charset="0"/>
              </a:rPr>
              <a:t>March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.  </a:t>
            </a:r>
            <a:r>
              <a:rPr lang="en-GB" sz="2400" dirty="0" smtClean="0">
                <a:latin typeface="Bookman Old Style" pitchFamily="18" charset="0"/>
              </a:rPr>
              <a:t>Links to the application forms can be found on the EDC Website (above) or by using the link on the school website. </a:t>
            </a:r>
            <a:endParaRPr lang="en-GB" sz="2400" dirty="0" smtClean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778098"/>
          </a:xfrm>
        </p:spPr>
        <p:txBody>
          <a:bodyPr>
            <a:noAutofit/>
          </a:bodyPr>
          <a:lstStyle/>
          <a:p>
            <a:r>
              <a:rPr lang="en-GB" sz="3400" dirty="0">
                <a:latin typeface="Bookman Old Style" pitchFamily="18" charset="0"/>
              </a:rPr>
              <a:t>Further </a:t>
            </a:r>
            <a:r>
              <a:rPr lang="en-GB" sz="3400" dirty="0" smtClean="0">
                <a:latin typeface="Bookman Old Style" pitchFamily="18" charset="0"/>
              </a:rPr>
              <a:t>Information and </a:t>
            </a:r>
            <a:r>
              <a:rPr lang="en-GB" sz="3400" dirty="0">
                <a:latin typeface="Bookman Old Style" pitchFamily="18" charset="0"/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3581557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25000" lnSpcReduction="20000"/>
          </a:bodyPr>
          <a:lstStyle/>
          <a:p>
            <a:pPr marL="269875" indent="-255588">
              <a:lnSpc>
                <a:spcPct val="130000"/>
              </a:lnSpc>
            </a:pPr>
            <a:r>
              <a:rPr lang="en-GB" sz="7200" dirty="0">
                <a:latin typeface="Bookman Old Style" pitchFamily="18" charset="0"/>
              </a:rPr>
              <a:t>Applicants and parents are invited to Partnership Information Evening at the college location where the course takes </a:t>
            </a:r>
            <a:r>
              <a:rPr lang="en-GB" sz="7200" dirty="0" smtClean="0">
                <a:latin typeface="Bookman Old Style" pitchFamily="18" charset="0"/>
              </a:rPr>
              <a:t>place. Lecturers for each course will be on hand to fully explain courses and answer any questions:</a:t>
            </a:r>
          </a:p>
          <a:p>
            <a:pPr marL="269875" indent="-255588">
              <a:lnSpc>
                <a:spcPct val="130000"/>
              </a:lnSpc>
            </a:pPr>
            <a:endParaRPr lang="en-GB" sz="7200" dirty="0" smtClean="0">
              <a:latin typeface="Bookman Old Style" pitchFamily="18" charset="0"/>
            </a:endParaRPr>
          </a:p>
          <a:p>
            <a:pPr marL="14287" indent="0">
              <a:lnSpc>
                <a:spcPct val="130000"/>
              </a:lnSpc>
              <a:buNone/>
            </a:pPr>
            <a:r>
              <a:rPr lang="en-GB" sz="7200" dirty="0" smtClean="0">
                <a:latin typeface="Bookman Old Style" pitchFamily="18" charset="0"/>
              </a:rPr>
              <a:t>	Strathclyde University –April</a:t>
            </a:r>
          </a:p>
          <a:p>
            <a:pPr marL="14287" indent="0">
              <a:lnSpc>
                <a:spcPct val="130000"/>
              </a:lnSpc>
              <a:buNone/>
            </a:pPr>
            <a:r>
              <a:rPr lang="en-GB" sz="7200" dirty="0" smtClean="0">
                <a:latin typeface="Bookman Old Style" pitchFamily="18" charset="0"/>
              </a:rPr>
              <a:t>	Glasgow Kelvin College –April</a:t>
            </a:r>
          </a:p>
          <a:p>
            <a:pPr marL="14287" indent="0">
              <a:lnSpc>
                <a:spcPct val="130000"/>
              </a:lnSpc>
              <a:buNone/>
            </a:pPr>
            <a:r>
              <a:rPr lang="en-GB" sz="7200" dirty="0" smtClean="0">
                <a:latin typeface="Bookman Old Style" pitchFamily="18" charset="0"/>
              </a:rPr>
              <a:t>	City of Glasgow College –April</a:t>
            </a:r>
          </a:p>
          <a:p>
            <a:pPr marL="14287" indent="0">
              <a:lnSpc>
                <a:spcPct val="130000"/>
              </a:lnSpc>
              <a:buNone/>
            </a:pPr>
            <a:r>
              <a:rPr lang="en-GB" sz="7200" dirty="0" smtClean="0">
                <a:latin typeface="Bookman Old Style" pitchFamily="18" charset="0"/>
              </a:rPr>
              <a:t>	Glasgow Clyde College –April</a:t>
            </a:r>
          </a:p>
          <a:p>
            <a:pPr marL="14287" indent="0">
              <a:lnSpc>
                <a:spcPct val="130000"/>
              </a:lnSpc>
              <a:buNone/>
            </a:pPr>
            <a:endParaRPr lang="en-GB" sz="7200" dirty="0" smtClean="0">
              <a:latin typeface="Bookman Old Style" pitchFamily="18" charset="0"/>
            </a:endParaRPr>
          </a:p>
          <a:p>
            <a:pPr marL="14287" indent="0">
              <a:lnSpc>
                <a:spcPct val="130000"/>
              </a:lnSpc>
              <a:buNone/>
            </a:pPr>
            <a:r>
              <a:rPr lang="en-GB" sz="7200" i="1" dirty="0" smtClean="0">
                <a:latin typeface="Bookman Old Style" pitchFamily="18" charset="0"/>
              </a:rPr>
              <a:t>**More information will be issued regarding open evenings once pupils have applied.</a:t>
            </a:r>
          </a:p>
          <a:p>
            <a:pPr marL="14287" indent="0">
              <a:lnSpc>
                <a:spcPct val="130000"/>
              </a:lnSpc>
              <a:buNone/>
            </a:pPr>
            <a:endParaRPr lang="en-GB" sz="7200" dirty="0">
              <a:latin typeface="Bookman Old Style" pitchFamily="18" charset="0"/>
            </a:endParaRPr>
          </a:p>
          <a:p>
            <a:pPr marL="1504315" lvl="5" indent="-255588">
              <a:lnSpc>
                <a:spcPct val="130000"/>
              </a:lnSpc>
            </a:pPr>
            <a:r>
              <a:rPr lang="en-GB" sz="6300" dirty="0" smtClean="0">
                <a:latin typeface="Bookman Old Style" pitchFamily="18" charset="0"/>
              </a:rPr>
              <a:t>Courses </a:t>
            </a:r>
            <a:r>
              <a:rPr lang="en-GB" sz="6300" dirty="0">
                <a:latin typeface="Bookman Old Style" pitchFamily="18" charset="0"/>
              </a:rPr>
              <a:t>start for successful pupils – August </a:t>
            </a:r>
            <a:r>
              <a:rPr lang="en-GB" sz="6300" dirty="0" smtClean="0">
                <a:latin typeface="Bookman Old Style" pitchFamily="18" charset="0"/>
              </a:rPr>
              <a:t>2020</a:t>
            </a:r>
            <a:endParaRPr lang="en-GB" sz="6300" dirty="0">
              <a:latin typeface="Bookman Old Style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Bookman Old Style" pitchFamily="18" charset="0"/>
              </a:rPr>
              <a:t>Further Information and How to Apply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70198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Worked based learning opportunity for students in S5 and S6</a:t>
            </a:r>
          </a:p>
          <a:p>
            <a:r>
              <a:rPr lang="en-GB" dirty="0" smtClean="0"/>
              <a:t>Developed by Scottish Government and Skills Development Scotland</a:t>
            </a:r>
          </a:p>
          <a:p>
            <a:r>
              <a:rPr lang="en-GB" dirty="0" smtClean="0"/>
              <a:t>Addressing skills gaps in Scotland's growing industries</a:t>
            </a:r>
          </a:p>
          <a:p>
            <a:r>
              <a:rPr lang="en-GB" dirty="0" smtClean="0"/>
              <a:t>SCQF Level 6 (Same level as a Higher)</a:t>
            </a:r>
          </a:p>
          <a:p>
            <a:r>
              <a:rPr lang="en-GB" dirty="0" smtClean="0"/>
              <a:t>One of your option choices</a:t>
            </a:r>
          </a:p>
          <a:p>
            <a:r>
              <a:rPr lang="en-GB" dirty="0" smtClean="0"/>
              <a:t>Qualification delivered through time at college and time on work placement with employer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is a Foundation Apprenticeship?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667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4928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30175" algn="l"/>
                <a:tab pos="361950" algn="l"/>
              </a:tabLst>
            </a:pPr>
            <a:r>
              <a:rPr lang="en-GB" sz="1600" dirty="0" smtClean="0">
                <a:latin typeface="Bookman Old Style" pitchFamily="18" charset="0"/>
              </a:rPr>
              <a:t>Partnership between school, college and employer - 2 year framework offered to S5 pupils, 1 year framework to S6 pupils</a:t>
            </a:r>
          </a:p>
          <a:p>
            <a:pPr marL="365125" indent="-255588">
              <a:buNone/>
              <a:tabLst>
                <a:tab pos="130175" algn="l"/>
                <a:tab pos="361950" algn="l"/>
              </a:tabLst>
            </a:pPr>
            <a:endParaRPr lang="en-GB" sz="1600" dirty="0" smtClean="0">
              <a:latin typeface="Bookman Old Style" pitchFamily="18" charset="0"/>
            </a:endParaRPr>
          </a:p>
          <a:p>
            <a:pPr marL="365125" indent="-255588">
              <a:buNone/>
            </a:pPr>
            <a:r>
              <a:rPr lang="en-GB" sz="1600" dirty="0" smtClean="0">
                <a:latin typeface="Bookman Old Style" pitchFamily="18" charset="0"/>
              </a:rPr>
              <a:t>13 frameworks available in 2019;</a:t>
            </a:r>
          </a:p>
          <a:p>
            <a:pPr marL="365125" lvl="0" indent="-255588"/>
            <a:r>
              <a:rPr lang="en-GB" sz="1600" b="1" dirty="0">
                <a:latin typeface="Bookman Old Style" pitchFamily="18" charset="0"/>
              </a:rPr>
              <a:t>Civil </a:t>
            </a:r>
            <a:r>
              <a:rPr lang="en-GB" sz="1600" b="1" dirty="0" smtClean="0">
                <a:latin typeface="Bookman Old Style" pitchFamily="18" charset="0"/>
              </a:rPr>
              <a:t>Engineering</a:t>
            </a:r>
          </a:p>
          <a:p>
            <a:pPr marL="365125" lvl="0" indent="-255588"/>
            <a:r>
              <a:rPr lang="en-GB" sz="1600" b="1" dirty="0" smtClean="0">
                <a:latin typeface="Bookman Old Style" pitchFamily="18" charset="0"/>
              </a:rPr>
              <a:t>Engineering</a:t>
            </a:r>
          </a:p>
          <a:p>
            <a:pPr marL="365125" lvl="0" indent="-255588"/>
            <a:r>
              <a:rPr lang="en-GB" sz="1600" dirty="0" smtClean="0">
                <a:latin typeface="Bookman Old Style" pitchFamily="18" charset="0"/>
              </a:rPr>
              <a:t>Mechanical Engineering</a:t>
            </a:r>
          </a:p>
          <a:p>
            <a:pPr marL="365125" lvl="0" indent="-255588"/>
            <a:r>
              <a:rPr lang="en-GB" sz="1600" dirty="0" smtClean="0">
                <a:latin typeface="Bookman Old Style" pitchFamily="18" charset="0"/>
              </a:rPr>
              <a:t>Food and Drink Operations</a:t>
            </a:r>
          </a:p>
          <a:p>
            <a:pPr marL="365125" lvl="0" indent="-255588"/>
            <a:r>
              <a:rPr lang="en-GB" sz="1600" b="1" dirty="0" smtClean="0">
                <a:latin typeface="Bookman Old Style" pitchFamily="18" charset="0"/>
              </a:rPr>
              <a:t>ICT Hardware </a:t>
            </a:r>
          </a:p>
          <a:p>
            <a:pPr marL="365125" lvl="0" indent="-255588"/>
            <a:r>
              <a:rPr lang="en-GB" sz="1600" dirty="0" smtClean="0">
                <a:latin typeface="Bookman Old Style" pitchFamily="18" charset="0"/>
              </a:rPr>
              <a:t>ICT Software Development</a:t>
            </a:r>
          </a:p>
          <a:p>
            <a:pPr marL="365125" lvl="0" indent="-255588"/>
            <a:r>
              <a:rPr lang="en-GB" sz="1600" b="1" dirty="0" smtClean="0">
                <a:latin typeface="Bookman Old Style" pitchFamily="18" charset="0"/>
              </a:rPr>
              <a:t>Creative Digital Media</a:t>
            </a:r>
            <a:endParaRPr lang="en-GB" sz="1600" b="1" dirty="0">
              <a:latin typeface="Bookman Old Style" pitchFamily="18" charset="0"/>
            </a:endParaRPr>
          </a:p>
          <a:p>
            <a:pPr marL="365125" lvl="0" indent="-255588"/>
            <a:r>
              <a:rPr lang="en-GB" sz="1600" b="1" dirty="0" smtClean="0">
                <a:latin typeface="Bookman Old Style" pitchFamily="18" charset="0"/>
              </a:rPr>
              <a:t>Social Services: Children </a:t>
            </a:r>
            <a:r>
              <a:rPr lang="en-GB" sz="1600" b="1" dirty="0">
                <a:latin typeface="Bookman Old Style" pitchFamily="18" charset="0"/>
              </a:rPr>
              <a:t>and Young People</a:t>
            </a:r>
          </a:p>
          <a:p>
            <a:pPr marL="365125" lvl="0" indent="-255588"/>
            <a:r>
              <a:rPr lang="en-GB" sz="1600" b="1" dirty="0">
                <a:latin typeface="Bookman Old Style" pitchFamily="18" charset="0"/>
              </a:rPr>
              <a:t>Social </a:t>
            </a:r>
            <a:r>
              <a:rPr lang="en-GB" sz="1600" b="1" dirty="0" smtClean="0">
                <a:latin typeface="Bookman Old Style" pitchFamily="18" charset="0"/>
              </a:rPr>
              <a:t>Services: Healthcare</a:t>
            </a:r>
          </a:p>
          <a:p>
            <a:pPr marL="365125" lvl="0" indent="-255588"/>
            <a:r>
              <a:rPr lang="en-GB" sz="1600" dirty="0" smtClean="0">
                <a:latin typeface="Bookman Old Style" pitchFamily="18" charset="0"/>
              </a:rPr>
              <a:t>Accountancy </a:t>
            </a:r>
            <a:endParaRPr lang="en-GB" sz="1600" dirty="0">
              <a:latin typeface="Bookman Old Style" pitchFamily="18" charset="0"/>
            </a:endParaRPr>
          </a:p>
          <a:p>
            <a:pPr marL="365125" lvl="0" indent="-255588"/>
            <a:r>
              <a:rPr lang="en-GB" sz="1600" b="1" dirty="0">
                <a:latin typeface="Bookman Old Style" pitchFamily="18" charset="0"/>
              </a:rPr>
              <a:t>Financial </a:t>
            </a:r>
            <a:r>
              <a:rPr lang="en-GB" sz="1600" b="1" dirty="0" smtClean="0">
                <a:latin typeface="Bookman Old Style" pitchFamily="18" charset="0"/>
              </a:rPr>
              <a:t>Services</a:t>
            </a:r>
          </a:p>
          <a:p>
            <a:pPr marL="365125" lvl="0" indent="-255588"/>
            <a:r>
              <a:rPr lang="en-GB" sz="1600" b="1" dirty="0" smtClean="0">
                <a:latin typeface="Bookman Old Style" pitchFamily="18" charset="0"/>
              </a:rPr>
              <a:t>Business Skills</a:t>
            </a:r>
          </a:p>
          <a:p>
            <a:pPr marL="365125" lvl="0" indent="-255588"/>
            <a:r>
              <a:rPr lang="en-GB" sz="1600" b="1" dirty="0" smtClean="0">
                <a:latin typeface="Bookman Old Style" pitchFamily="18" charset="0"/>
              </a:rPr>
              <a:t>Scientific Technologies</a:t>
            </a:r>
          </a:p>
          <a:p>
            <a:pPr marL="365125" lvl="0" indent="-255588"/>
            <a:endParaRPr lang="en-GB" sz="1600" b="1" dirty="0">
              <a:latin typeface="Bookman Old Style" pitchFamily="18" charset="0"/>
            </a:endParaRPr>
          </a:p>
          <a:p>
            <a:pPr marL="365125" lvl="0" indent="-255588"/>
            <a:r>
              <a:rPr lang="en-GB" sz="1600" dirty="0" smtClean="0">
                <a:latin typeface="Bookman Old Style" pitchFamily="18" charset="0"/>
              </a:rPr>
              <a:t>Courses marked in bold available to students in S5 starting S6 in August.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Bookman Old Style" pitchFamily="18" charset="0"/>
              </a:rPr>
              <a:t>Foundation Apprenticeships</a:t>
            </a:r>
            <a:endParaRPr lang="en-GB" sz="4000" dirty="0">
              <a:latin typeface="Bookman Old Style" pitchFamily="18" charset="0"/>
            </a:endParaRPr>
          </a:p>
        </p:txBody>
      </p:sp>
      <p:pic>
        <p:nvPicPr>
          <p:cNvPr id="1027" name="Picture 3" descr="D:\Links\New Photos\IMG_0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47" y="4219857"/>
            <a:ext cx="1479904" cy="16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Links\New Photos\IMG_0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83939"/>
            <a:ext cx="1491139" cy="16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ramage\AppData\Local\Temp\notesE505B6\Marta Zalewska - Barclays - GRA_9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25" y="2952743"/>
            <a:ext cx="183620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44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79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S5/6 Pathways 2020/21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Options at the end of S4,S5 and S6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effectLst/>
                <a:latin typeface="Times New Roman" pitchFamily="18" charset="0"/>
                <a:cs typeface="Times New Roman" pitchFamily="18" charset="0"/>
              </a:rPr>
              <a:t>Course choice procedures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effectLst/>
                <a:latin typeface="Times New Roman" pitchFamily="18" charset="0"/>
                <a:cs typeface="Times New Roman" pitchFamily="18" charset="0"/>
              </a:rPr>
              <a:t>S5 Year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effectLst/>
                <a:latin typeface="Times New Roman" pitchFamily="18" charset="0"/>
                <a:cs typeface="Times New Roman" pitchFamily="18" charset="0"/>
              </a:rPr>
              <a:t>S6 Year</a:t>
            </a:r>
          </a:p>
          <a:p>
            <a:pPr>
              <a:lnSpc>
                <a:spcPct val="90000"/>
              </a:lnSpc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Senior Phase Partnership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Programme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Foundation Apprenticeships</a:t>
            </a:r>
            <a:endParaRPr lang="en-GB" sz="32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University 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College</a:t>
            </a:r>
            <a:endParaRPr lang="en-GB" sz="32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3200" dirty="0" smtClean="0">
                <a:effectLst/>
                <a:latin typeface="Times New Roman" pitchFamily="18" charset="0"/>
                <a:cs typeface="Times New Roman" pitchFamily="18" charset="0"/>
              </a:rPr>
              <a:t>Foundation/Modern/Graduate Apprenticeships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Employment</a:t>
            </a:r>
            <a:endParaRPr lang="en-GB" sz="32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effectLst/>
                <a:latin typeface="Times New Roman" pitchFamily="18" charset="0"/>
                <a:cs typeface="Times New Roman" pitchFamily="18" charset="0"/>
              </a:rPr>
              <a:t>Questions / Answers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56352"/>
            <a:ext cx="8604448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/>
              <a:t>Respect  		Honesty  		Fairness  		Achievement</a:t>
            </a:r>
            <a:endParaRPr lang="en-GB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85750"/>
            <a:ext cx="4572000" cy="69497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/>
                <a:latin typeface="Times New Roman" pitchFamily="18" charset="0"/>
                <a:cs typeface="Times New Roman" pitchFamily="18" charset="0"/>
              </a:rPr>
              <a:t>College Applications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8594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Apply on-line via the college website for courses as early as possible.</a:t>
            </a:r>
          </a:p>
          <a:p>
            <a:pPr>
              <a:defRPr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January – May for courses starting after the summer</a:t>
            </a:r>
          </a:p>
          <a:p>
            <a:pPr>
              <a:defRPr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November – December for January start courses. </a:t>
            </a:r>
          </a:p>
          <a:p>
            <a:pPr>
              <a:defRPr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There are no set closing dates but courses are often full shortly after the Easter holidays.</a:t>
            </a:r>
          </a:p>
          <a:p>
            <a:pPr>
              <a:defRPr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Applicants can apply for as many colleges as they like and it is advisable to have a selection of courses and colleges as back up options.</a:t>
            </a:r>
          </a:p>
          <a:p>
            <a:pPr>
              <a:defRPr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Attend College open days.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063" y="6356352"/>
            <a:ext cx="8536433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                               Honesty                             Fairness                             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2" y="500065"/>
            <a:ext cx="4929188" cy="427037"/>
          </a:xfrm>
        </p:spPr>
        <p:txBody>
          <a:bodyPr>
            <a:noAutofit/>
          </a:bodyPr>
          <a:lstStyle/>
          <a:p>
            <a:r>
              <a:rPr lang="en-GB" sz="3200" dirty="0" smtClean="0">
                <a:effectLst/>
                <a:latin typeface="Times New Roman" pitchFamily="18" charset="0"/>
                <a:cs typeface="Times New Roman" pitchFamily="18" charset="0"/>
              </a:rPr>
              <a:t>Apprenticeships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5"/>
            <a:ext cx="8229600" cy="453072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GB" sz="4400" dirty="0" smtClean="0">
                <a:latin typeface="Times New Roman" pitchFamily="18" charset="0"/>
                <a:cs typeface="Times New Roman" pitchFamily="18" charset="0"/>
              </a:rPr>
              <a:t>www.apprenticeships.scot</a:t>
            </a:r>
          </a:p>
          <a:p>
            <a:pPr algn="ctr">
              <a:defRPr/>
            </a:pPr>
            <a:endParaRPr lang="en-GB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Apprenticeships </a:t>
            </a:r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are very competitive and in some areas such as Engineering closing dates are as early as March and April for summer recruitment.</a:t>
            </a:r>
          </a:p>
          <a:p>
            <a:pPr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Pupils </a:t>
            </a:r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who are considering apprenticeships should see the Careers Adviser before the end of March to make applications to the appropriate training organisations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356352"/>
            <a:ext cx="8748464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		Honesty  		  Fairness   		 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8760"/>
            <a:ext cx="8229600" cy="15121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S5/6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2020/21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573016"/>
            <a:ext cx="8229600" cy="1728192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GB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8000" dirty="0" smtClean="0">
                <a:latin typeface="Times New Roman" pitchFamily="18" charset="0"/>
                <a:cs typeface="Times New Roman" pitchFamily="18" charset="0"/>
              </a:rPr>
              <a:t>QUESTIONS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2"/>
            <a:ext cx="8568952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		Honesty    		Fairness    		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8"/>
            <a:ext cx="8534400" cy="1008112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Times New Roman" pitchFamily="18" charset="0"/>
                <a:cs typeface="Times New Roman" pitchFamily="18" charset="0"/>
              </a:rPr>
              <a:t>S5/6 Course choice 2020/21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4"/>
            <a:ext cx="889248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Websites</a:t>
            </a:r>
          </a:p>
          <a:p>
            <a:pPr>
              <a:buNone/>
            </a:pPr>
            <a:endParaRPr lang="en-GB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4400" u="sng" dirty="0">
                <a:latin typeface="Times New Roman" pitchFamily="18" charset="0"/>
                <a:cs typeface="Times New Roman" pitchFamily="18" charset="0"/>
              </a:rPr>
              <a:t>www.eastdunbarton.gov.uk/edopps4all</a:t>
            </a:r>
          </a:p>
          <a:p>
            <a:pPr algn="ctr">
              <a:buNone/>
            </a:pPr>
            <a:endParaRPr lang="en-GB" sz="4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GB" sz="4400" u="sng" dirty="0" smtClean="0">
                <a:latin typeface="Times New Roman" pitchFamily="18" charset="0"/>
                <a:cs typeface="Times New Roman" pitchFamily="18" charset="0"/>
              </a:rPr>
              <a:t>www.boclair.e-dunbarton.sch.uk</a:t>
            </a:r>
            <a:endParaRPr lang="en-GB" sz="4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GB" sz="4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8496944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		Honesty   		 Fairness    		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S5/6 Pathways</a:t>
            </a:r>
            <a:br>
              <a:rPr lang="en-GB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2020/21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643192" cy="4824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Options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Stay on at school S5/S6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Leave into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Higher/Further education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Leave into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Training/Apprenticeship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Leave into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Leave into Voluntary work/Gap year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8496944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		 Honesty   		 Fairness    		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356352"/>
            <a:ext cx="7776864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Honesty    Fairness    Achievement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48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640960" cy="532844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u="sng" dirty="0" smtClean="0">
                <a:effectLst/>
                <a:latin typeface="Times New Roman" pitchFamily="18" charset="0"/>
                <a:cs typeface="Times New Roman" pitchFamily="18" charset="0"/>
              </a:rPr>
              <a:t>S4 into S5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S5 - 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Hard academic year!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5subjects (or equivalent) x6 periods=30periods + (PE/study) +PSE=32)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Normally a subject that you have taken at National level</a:t>
            </a:r>
          </a:p>
          <a:p>
            <a:pPr>
              <a:lnSpc>
                <a:spcPct val="80000"/>
              </a:lnSpc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Level based on information you have at the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moment</a:t>
            </a:r>
            <a:endParaRPr lang="en-GB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Combination of subjects + SPPP or FA</a:t>
            </a:r>
            <a:endParaRPr lang="en-GB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Course choice forms returned by </a:t>
            </a:r>
            <a:r>
              <a:rPr lang="en-GB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Friday 6</a:t>
            </a:r>
            <a:r>
              <a:rPr lang="en-GB" sz="2800" u="sng" baseline="30000" dirty="0" smtClean="0">
                <a:effectLst/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 March!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Renegotiation possible in May/June/August …….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6064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S5/6 Pathways</a:t>
            </a:r>
            <a:r>
              <a:rPr lang="en-GB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 2020/21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2"/>
            <a:ext cx="864096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		 Honesty  		  Fairness   		 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92500"/>
          </a:bodyPr>
          <a:lstStyle/>
          <a:p>
            <a:pPr lvl="1" algn="ctr">
              <a:buNone/>
              <a:defRPr/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S5 into S6</a:t>
            </a:r>
          </a:p>
          <a:p>
            <a:pPr lvl="1" algn="ctr">
              <a:buNone/>
              <a:defRPr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Four courses or equivalent.(SPPP, FA/Distance learning (OU)/ Work experience 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(4subjects x6 periods=24periods + (PE/study) +PSE=26)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6 study periods (There is no such thing as free periods!)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All students will be involved in some form of community activity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Forms must be returned by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Friday 6</a:t>
            </a:r>
            <a:r>
              <a:rPr lang="en-GB" sz="2800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March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Renegotiation possible in May/June/August ……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GB" sz="2800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9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S5/6 Pathways</a:t>
            </a:r>
            <a:r>
              <a:rPr lang="en-GB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 2020/21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8496944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		Honesty   		 Fairness   		 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239000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u="sng" dirty="0" smtClean="0">
                <a:effectLst/>
                <a:latin typeface="Times New Roman" pitchFamily="18" charset="0"/>
                <a:cs typeface="Times New Roman" pitchFamily="18" charset="0"/>
              </a:rPr>
              <a:t>S6 Community involvement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Learning support /paired reading/swimming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Anti Bullying Counsellor (ABC)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D of E</a:t>
            </a:r>
            <a:endParaRPr lang="en-GB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Medics Against Violence (MAV)</a:t>
            </a:r>
            <a:endParaRPr lang="en-GB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School magazine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Work shadowing – Primary teaching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Mark Scott Leadership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EDC Volunteering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356352"/>
            <a:ext cx="8568952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  		Honesty  		  Fairness    		Achievement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6633"/>
            <a:ext cx="8229600" cy="6480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b="1" dirty="0" smtClean="0">
                <a:effectLst/>
                <a:latin typeface="Times New Roman" pitchFamily="18" charset="0"/>
                <a:cs typeface="Times New Roman" pitchFamily="18" charset="0"/>
              </a:rPr>
              <a:t>S4/5  → S5/6 Timeline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7" y="764704"/>
            <a:ext cx="8642351" cy="576064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February			S4 monitoring/tracking reports issued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February</a:t>
            </a: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 			S5/6 reports issued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March </a:t>
            </a: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			Course choice booklets issued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			Option forms issued by DHT/Guidance                                 			(2</a:t>
            </a:r>
            <a:r>
              <a:rPr lang="en-GB" sz="1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March) 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ptions forms returned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 				(No later than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Wednesday 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1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smtClean="0">
                <a:effectLst/>
                <a:latin typeface="Times New Roman" pitchFamily="18" charset="0"/>
                <a:cs typeface="Times New Roman" pitchFamily="18" charset="0"/>
              </a:rPr>
              <a:t>March</a:t>
            </a:r>
            <a:r>
              <a:rPr lang="en-GB" sz="1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!!</a:t>
            </a: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				Courses entered into SEEMIS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March 			 S4 into S5 Guidance interviews</a:t>
            </a:r>
            <a:endParaRPr lang="en-GB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May/June		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versubscription  issues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				Exams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				S5 into S6 Guidance interview</a:t>
            </a:r>
            <a:r>
              <a:rPr lang="en-GB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New timetable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August-September…..	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Exam Results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effectLst/>
                <a:latin typeface="Times New Roman" pitchFamily="18" charset="0"/>
                <a:cs typeface="Times New Roman" pitchFamily="18" charset="0"/>
              </a:rPr>
              <a:t>				Final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356352"/>
            <a:ext cx="8748464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Respect  		  Honesty   		 Fairness   		 Achievement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1157</Words>
  <Application>Microsoft Office PowerPoint</Application>
  <PresentationFormat>On-screen Show (4:3)</PresentationFormat>
  <Paragraphs>221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Comic Sans MS</vt:lpstr>
      <vt:lpstr>Times New Roman</vt:lpstr>
      <vt:lpstr>Wingdings</vt:lpstr>
      <vt:lpstr>Wingdings 3</vt:lpstr>
      <vt:lpstr>Office Theme</vt:lpstr>
      <vt:lpstr>Boclair Academy</vt:lpstr>
      <vt:lpstr>S5/6 Pathways 2020/21</vt:lpstr>
      <vt:lpstr>S5/6 Course choice 2020/21</vt:lpstr>
      <vt:lpstr>S5/6 Pathways 2020/21</vt:lpstr>
      <vt:lpstr>PowerPoint Presentation</vt:lpstr>
      <vt:lpstr>PowerPoint Presentation</vt:lpstr>
      <vt:lpstr>PowerPoint Presentation</vt:lpstr>
      <vt:lpstr>S6 Community involvement</vt:lpstr>
      <vt:lpstr>S4/5  → S5/6 Timeline</vt:lpstr>
      <vt:lpstr> S5/6Pathways  2020/21 </vt:lpstr>
      <vt:lpstr>Senior Phase Prospectus 2020/21</vt:lpstr>
      <vt:lpstr>Senior Phase Courses – 2020/21</vt:lpstr>
      <vt:lpstr>Senior Phase Courses – 2020/21</vt:lpstr>
      <vt:lpstr>Senior Phase ASN Courses – 2020/21</vt:lpstr>
      <vt:lpstr>Further Information and How to Apply</vt:lpstr>
      <vt:lpstr>Further Information and How to Apply</vt:lpstr>
      <vt:lpstr>What is a Foundation Apprenticeship?</vt:lpstr>
      <vt:lpstr>Foundation Apprenticeships</vt:lpstr>
      <vt:lpstr>PowerPoint Presentation</vt:lpstr>
      <vt:lpstr>College Applications</vt:lpstr>
      <vt:lpstr>Apprenticeships</vt:lpstr>
      <vt:lpstr>S5/6   Pathways  2020/21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CBRISBANE</dc:creator>
  <cp:lastModifiedBy>025CMacDonald</cp:lastModifiedBy>
  <cp:revision>390</cp:revision>
  <cp:lastPrinted>2020-02-07T16:34:17Z</cp:lastPrinted>
  <dcterms:created xsi:type="dcterms:W3CDTF">1601-01-01T00:00:00Z</dcterms:created>
  <dcterms:modified xsi:type="dcterms:W3CDTF">2020-02-11T14:51:05Z</dcterms:modified>
</cp:coreProperties>
</file>